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4"/>
  </p:notesMasterIdLst>
  <p:sldIdLst>
    <p:sldId id="270" r:id="rId2"/>
    <p:sldId id="260" r:id="rId3"/>
    <p:sldId id="276" r:id="rId4"/>
    <p:sldId id="265" r:id="rId5"/>
    <p:sldId id="266" r:id="rId6"/>
    <p:sldId id="268" r:id="rId7"/>
    <p:sldId id="257" r:id="rId8"/>
    <p:sldId id="267" r:id="rId9"/>
    <p:sldId id="275" r:id="rId10"/>
    <p:sldId id="271" r:id="rId11"/>
    <p:sldId id="269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2532" autoAdjust="0"/>
  </p:normalViewPr>
  <p:slideViewPr>
    <p:cSldViewPr snapToGrid="0">
      <p:cViewPr varScale="1">
        <p:scale>
          <a:sx n="76" d="100"/>
          <a:sy n="76" d="100"/>
        </p:scale>
        <p:origin x="550" y="2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5C619-C6D3-4ABB-9D4C-5FFF285BEAB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AF61311-8F77-4A2F-A338-5B07B1DDFC96}">
      <dgm:prSet/>
      <dgm:spPr/>
      <dgm:t>
        <a:bodyPr/>
        <a:lstStyle/>
        <a:p>
          <a:r>
            <a:rPr lang="en-US" b="1" dirty="0"/>
            <a:t>7:00 – 7:30  PWRBA Business Meeting	</a:t>
          </a:r>
          <a:endParaRPr lang="en-US" dirty="0"/>
        </a:p>
      </dgm:t>
    </dgm:pt>
    <dgm:pt modelId="{35BEA61F-B321-443E-AB2D-1B19EEE8DE57}" type="parTrans" cxnId="{A7063B85-2A57-446D-8F2B-A9A9DB1D6B33}">
      <dgm:prSet/>
      <dgm:spPr/>
      <dgm:t>
        <a:bodyPr/>
        <a:lstStyle/>
        <a:p>
          <a:endParaRPr lang="en-US"/>
        </a:p>
      </dgm:t>
    </dgm:pt>
    <dgm:pt modelId="{3566B31C-19CC-45F7-8A34-B67C74375D21}" type="sibTrans" cxnId="{A7063B85-2A57-446D-8F2B-A9A9DB1D6B33}">
      <dgm:prSet/>
      <dgm:spPr/>
      <dgm:t>
        <a:bodyPr/>
        <a:lstStyle/>
        <a:p>
          <a:endParaRPr lang="en-US"/>
        </a:p>
      </dgm:t>
    </dgm:pt>
    <dgm:pt modelId="{8E6FE0A6-6C26-415F-A7FD-EA6539544D00}">
      <dgm:prSet/>
      <dgm:spPr/>
      <dgm:t>
        <a:bodyPr/>
        <a:lstStyle/>
        <a:p>
          <a:r>
            <a:rPr lang="en-US" b="1" dirty="0"/>
            <a:t>7:30 – 8:30 </a:t>
          </a:r>
          <a:r>
            <a:rPr lang="en-US" b="1" dirty="0" err="1"/>
            <a:t>ish</a:t>
          </a:r>
          <a:r>
            <a:rPr lang="en-US" b="1" dirty="0"/>
            <a:t>	Special Guest! Monica - </a:t>
          </a:r>
          <a:r>
            <a:rPr lang="en-US" b="1" i="1" dirty="0"/>
            <a:t>Value Added Products Using Beeswax</a:t>
          </a:r>
          <a:endParaRPr lang="en-US" dirty="0"/>
        </a:p>
      </dgm:t>
    </dgm:pt>
    <dgm:pt modelId="{6978FACA-586E-4D01-824B-284DFB88D63C}" type="parTrans" cxnId="{72C90204-5E88-4897-BB47-C0468C220820}">
      <dgm:prSet/>
      <dgm:spPr/>
      <dgm:t>
        <a:bodyPr/>
        <a:lstStyle/>
        <a:p>
          <a:endParaRPr lang="en-US"/>
        </a:p>
      </dgm:t>
    </dgm:pt>
    <dgm:pt modelId="{EBC18B74-A066-462D-B9A7-AFD22BD727C4}" type="sibTrans" cxnId="{72C90204-5E88-4897-BB47-C0468C220820}">
      <dgm:prSet/>
      <dgm:spPr/>
      <dgm:t>
        <a:bodyPr/>
        <a:lstStyle/>
        <a:p>
          <a:endParaRPr lang="en-US"/>
        </a:p>
      </dgm:t>
    </dgm:pt>
    <dgm:pt modelId="{3E40562A-47D2-4626-846D-25DC3C6FA535}">
      <dgm:prSet/>
      <dgm:spPr/>
      <dgm:t>
        <a:bodyPr/>
        <a:lstStyle/>
        <a:p>
          <a:r>
            <a:rPr lang="en-US" b="1" dirty="0"/>
            <a:t>8:45 </a:t>
          </a:r>
          <a:r>
            <a:rPr lang="en-US" b="1" dirty="0" err="1"/>
            <a:t>ish</a:t>
          </a:r>
          <a:r>
            <a:rPr lang="en-US" b="1" dirty="0"/>
            <a:t> - 9:00  Monica</a:t>
          </a:r>
          <a:r>
            <a:rPr lang="en-US" b="1" i="1" dirty="0"/>
            <a:t>- A Brief Intro. to the Mission Believe Project</a:t>
          </a:r>
          <a:endParaRPr lang="en-US" dirty="0"/>
        </a:p>
      </dgm:t>
    </dgm:pt>
    <dgm:pt modelId="{62827A33-784D-4057-B508-486661E029DB}" type="parTrans" cxnId="{91DE02FB-5C26-47E0-8E60-690E0F7DA2D5}">
      <dgm:prSet/>
      <dgm:spPr/>
      <dgm:t>
        <a:bodyPr/>
        <a:lstStyle/>
        <a:p>
          <a:endParaRPr lang="en-US"/>
        </a:p>
      </dgm:t>
    </dgm:pt>
    <dgm:pt modelId="{F7203BFA-0FC7-473C-9C60-2EDF9B42D98A}" type="sibTrans" cxnId="{91DE02FB-5C26-47E0-8E60-690E0F7DA2D5}">
      <dgm:prSet/>
      <dgm:spPr/>
      <dgm:t>
        <a:bodyPr/>
        <a:lstStyle/>
        <a:p>
          <a:endParaRPr lang="en-US"/>
        </a:p>
      </dgm:t>
    </dgm:pt>
    <dgm:pt modelId="{B1A43E20-4AF4-4C5A-9CC9-34B0F07A96BE}" type="pres">
      <dgm:prSet presAssocID="{8CC5C619-C6D3-4ABB-9D4C-5FFF285BEAB0}" presName="linear" presStyleCnt="0">
        <dgm:presLayoutVars>
          <dgm:animLvl val="lvl"/>
          <dgm:resizeHandles val="exact"/>
        </dgm:presLayoutVars>
      </dgm:prSet>
      <dgm:spPr/>
    </dgm:pt>
    <dgm:pt modelId="{907A31B8-1EFC-43B2-8281-78DE0104E0D3}" type="pres">
      <dgm:prSet presAssocID="{7AF61311-8F77-4A2F-A338-5B07B1DDFC9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F462A57-2D26-44AD-BFE2-AE2B8D89E2AB}" type="pres">
      <dgm:prSet presAssocID="{3566B31C-19CC-45F7-8A34-B67C74375D21}" presName="spacer" presStyleCnt="0"/>
      <dgm:spPr/>
    </dgm:pt>
    <dgm:pt modelId="{2267FBDD-17FF-4DA6-99C5-EE48816CD3D7}" type="pres">
      <dgm:prSet presAssocID="{8E6FE0A6-6C26-415F-A7FD-EA6539544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3AB922-D22B-4B6D-B739-874996BE3D30}" type="pres">
      <dgm:prSet presAssocID="{EBC18B74-A066-462D-B9A7-AFD22BD727C4}" presName="spacer" presStyleCnt="0"/>
      <dgm:spPr/>
    </dgm:pt>
    <dgm:pt modelId="{F9654427-B9E9-4FEA-B588-BFDB6F4AA048}" type="pres">
      <dgm:prSet presAssocID="{3E40562A-47D2-4626-846D-25DC3C6FA53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2C90204-5E88-4897-BB47-C0468C220820}" srcId="{8CC5C619-C6D3-4ABB-9D4C-5FFF285BEAB0}" destId="{8E6FE0A6-6C26-415F-A7FD-EA6539544D00}" srcOrd="1" destOrd="0" parTransId="{6978FACA-586E-4D01-824B-284DFB88D63C}" sibTransId="{EBC18B74-A066-462D-B9A7-AFD22BD727C4}"/>
    <dgm:cxn modelId="{730B5174-43B2-449A-8FA9-740041685249}" type="presOf" srcId="{3E40562A-47D2-4626-846D-25DC3C6FA535}" destId="{F9654427-B9E9-4FEA-B588-BFDB6F4AA048}" srcOrd="0" destOrd="0" presId="urn:microsoft.com/office/officeart/2005/8/layout/vList2"/>
    <dgm:cxn modelId="{A7063B85-2A57-446D-8F2B-A9A9DB1D6B33}" srcId="{8CC5C619-C6D3-4ABB-9D4C-5FFF285BEAB0}" destId="{7AF61311-8F77-4A2F-A338-5B07B1DDFC96}" srcOrd="0" destOrd="0" parTransId="{35BEA61F-B321-443E-AB2D-1B19EEE8DE57}" sibTransId="{3566B31C-19CC-45F7-8A34-B67C74375D21}"/>
    <dgm:cxn modelId="{9BB0B18E-A4D3-47B5-B1C0-8C97863298B9}" type="presOf" srcId="{8CC5C619-C6D3-4ABB-9D4C-5FFF285BEAB0}" destId="{B1A43E20-4AF4-4C5A-9CC9-34B0F07A96BE}" srcOrd="0" destOrd="0" presId="urn:microsoft.com/office/officeart/2005/8/layout/vList2"/>
    <dgm:cxn modelId="{ECFB69C0-3A94-4BC5-9486-A81B0F47AEF1}" type="presOf" srcId="{8E6FE0A6-6C26-415F-A7FD-EA6539544D00}" destId="{2267FBDD-17FF-4DA6-99C5-EE48816CD3D7}" srcOrd="0" destOrd="0" presId="urn:microsoft.com/office/officeart/2005/8/layout/vList2"/>
    <dgm:cxn modelId="{841E21CD-D420-48FD-BD07-ED4495600FBF}" type="presOf" srcId="{7AF61311-8F77-4A2F-A338-5B07B1DDFC96}" destId="{907A31B8-1EFC-43B2-8281-78DE0104E0D3}" srcOrd="0" destOrd="0" presId="urn:microsoft.com/office/officeart/2005/8/layout/vList2"/>
    <dgm:cxn modelId="{91DE02FB-5C26-47E0-8E60-690E0F7DA2D5}" srcId="{8CC5C619-C6D3-4ABB-9D4C-5FFF285BEAB0}" destId="{3E40562A-47D2-4626-846D-25DC3C6FA535}" srcOrd="2" destOrd="0" parTransId="{62827A33-784D-4057-B508-486661E029DB}" sibTransId="{F7203BFA-0FC7-473C-9C60-2EDF9B42D98A}"/>
    <dgm:cxn modelId="{1E6FF6AA-9C6E-406F-94D8-57D932C936AD}" type="presParOf" srcId="{B1A43E20-4AF4-4C5A-9CC9-34B0F07A96BE}" destId="{907A31B8-1EFC-43B2-8281-78DE0104E0D3}" srcOrd="0" destOrd="0" presId="urn:microsoft.com/office/officeart/2005/8/layout/vList2"/>
    <dgm:cxn modelId="{D86AC47B-C8CC-4D38-BE77-C2062AC83127}" type="presParOf" srcId="{B1A43E20-4AF4-4C5A-9CC9-34B0F07A96BE}" destId="{5F462A57-2D26-44AD-BFE2-AE2B8D89E2AB}" srcOrd="1" destOrd="0" presId="urn:microsoft.com/office/officeart/2005/8/layout/vList2"/>
    <dgm:cxn modelId="{172612FB-D8CE-4F1C-B2DB-C5AE272C5659}" type="presParOf" srcId="{B1A43E20-4AF4-4C5A-9CC9-34B0F07A96BE}" destId="{2267FBDD-17FF-4DA6-99C5-EE48816CD3D7}" srcOrd="2" destOrd="0" presId="urn:microsoft.com/office/officeart/2005/8/layout/vList2"/>
    <dgm:cxn modelId="{452E4D5F-C4AE-432D-B4D3-C8A18961FE31}" type="presParOf" srcId="{B1A43E20-4AF4-4C5A-9CC9-34B0F07A96BE}" destId="{5B3AB922-D22B-4B6D-B739-874996BE3D30}" srcOrd="3" destOrd="0" presId="urn:microsoft.com/office/officeart/2005/8/layout/vList2"/>
    <dgm:cxn modelId="{90B85C2A-A31A-4AD8-8FFD-10CE047D0EBE}" type="presParOf" srcId="{B1A43E20-4AF4-4C5A-9CC9-34B0F07A96BE}" destId="{F9654427-B9E9-4FEA-B588-BFDB6F4AA0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A31B8-1EFC-43B2-8281-78DE0104E0D3}">
      <dsp:nvSpPr>
        <dsp:cNvPr id="0" name=""/>
        <dsp:cNvSpPr/>
      </dsp:nvSpPr>
      <dsp:spPr>
        <a:xfrm>
          <a:off x="0" y="47645"/>
          <a:ext cx="6797675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7:00 – 7:30  PWRBA Business Meeting	</a:t>
          </a:r>
          <a:endParaRPr lang="en-US" sz="3200" kern="1200" dirty="0"/>
        </a:p>
      </dsp:txBody>
      <dsp:txXfrm>
        <a:off x="87385" y="135030"/>
        <a:ext cx="6622905" cy="1615330"/>
      </dsp:txXfrm>
    </dsp:sp>
    <dsp:sp modelId="{2267FBDD-17FF-4DA6-99C5-EE48816CD3D7}">
      <dsp:nvSpPr>
        <dsp:cNvPr id="0" name=""/>
        <dsp:cNvSpPr/>
      </dsp:nvSpPr>
      <dsp:spPr>
        <a:xfrm>
          <a:off x="0" y="1929906"/>
          <a:ext cx="6797675" cy="179010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7:30 – 8:30 </a:t>
          </a:r>
          <a:r>
            <a:rPr lang="en-US" sz="3200" b="1" kern="1200" dirty="0" err="1"/>
            <a:t>ish</a:t>
          </a:r>
          <a:r>
            <a:rPr lang="en-US" sz="3200" b="1" kern="1200" dirty="0"/>
            <a:t>	Special Guest! Monica - </a:t>
          </a:r>
          <a:r>
            <a:rPr lang="en-US" sz="3200" b="1" i="1" kern="1200" dirty="0"/>
            <a:t>Value Added Products Using Beeswax</a:t>
          </a:r>
          <a:endParaRPr lang="en-US" sz="3200" kern="1200" dirty="0"/>
        </a:p>
      </dsp:txBody>
      <dsp:txXfrm>
        <a:off x="87385" y="2017291"/>
        <a:ext cx="6622905" cy="1615330"/>
      </dsp:txXfrm>
    </dsp:sp>
    <dsp:sp modelId="{F9654427-B9E9-4FEA-B588-BFDB6F4AA048}">
      <dsp:nvSpPr>
        <dsp:cNvPr id="0" name=""/>
        <dsp:cNvSpPr/>
      </dsp:nvSpPr>
      <dsp:spPr>
        <a:xfrm>
          <a:off x="0" y="3812166"/>
          <a:ext cx="6797675" cy="179010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8:45 </a:t>
          </a:r>
          <a:r>
            <a:rPr lang="en-US" sz="3200" b="1" kern="1200" dirty="0" err="1"/>
            <a:t>ish</a:t>
          </a:r>
          <a:r>
            <a:rPr lang="en-US" sz="3200" b="1" kern="1200" dirty="0"/>
            <a:t> - 9:00  Monica</a:t>
          </a:r>
          <a:r>
            <a:rPr lang="en-US" sz="3200" b="1" i="1" kern="1200" dirty="0"/>
            <a:t>- A Brief Intro. to the Mission Believe Project</a:t>
          </a:r>
          <a:endParaRPr lang="en-US" sz="3200" kern="1200" dirty="0"/>
        </a:p>
      </dsp:txBody>
      <dsp:txXfrm>
        <a:off x="87385" y="3899551"/>
        <a:ext cx="6622905" cy="1615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5DBDD-F59C-4DD0-B178-B21FA456FAE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86F3D-AB17-4388-9635-9A6F5F4E1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5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06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5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3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9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86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3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3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5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2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7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263EB3-151A-48A6-A083-72157BF21FF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2A7C3E-176C-4756-BC2B-EF59295403A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9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wrbeekeepers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B8DBD-8190-423B-ACC0-7E8192781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1" y="634947"/>
            <a:ext cx="4234542" cy="1046370"/>
          </a:xfrm>
        </p:spPr>
        <p:txBody>
          <a:bodyPr>
            <a:normAutofit/>
          </a:bodyPr>
          <a:lstStyle/>
          <a:p>
            <a:r>
              <a:rPr lang="en-US" dirty="0"/>
              <a:t>Jan. 12, 2021</a:t>
            </a:r>
          </a:p>
        </p:txBody>
      </p:sp>
      <p:pic>
        <p:nvPicPr>
          <p:cNvPr id="5" name="Content Placeholder 4" descr="Logo&#10;&#10;Description automatically generated with medium confidence">
            <a:extLst>
              <a:ext uri="{FF2B5EF4-FFF2-40B4-BE49-F238E27FC236}">
                <a16:creationId xmlns:a16="http://schemas.microsoft.com/office/drawing/2014/main" id="{7A9909A6-FA5D-4E5D-8214-28721270D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999" y="1319351"/>
            <a:ext cx="6909801" cy="395586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DB6E99-D4F4-467B-8322-22321CDD6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8723" y="2198914"/>
            <a:ext cx="4441020" cy="367018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en-US" sz="2400" b="1" dirty="0"/>
              <a:t>We are new using zoom for our meetings so please be patient!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2400" b="1" u="sng" dirty="0"/>
              <a:t>MUTE</a:t>
            </a:r>
            <a:r>
              <a:rPr lang="en-US" sz="2400" b="1" dirty="0"/>
              <a:t> yourself if not already muted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2400" b="1" dirty="0"/>
              <a:t>Feel free to use the CHAT feature to talk to others (send to everyone) or ask questions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9148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2E252E-77C5-4C08-B7A2-4C4EAE36E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Bee School Update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25930-BE3F-47F9-8A58-958E2994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b="1" u="sng" dirty="0"/>
              <a:t>NO</a:t>
            </a:r>
            <a:r>
              <a:rPr lang="en-US" b="1" dirty="0"/>
              <a:t> INTRODUCTION TO BEEKEEPING “BEE SCHOOL” IN 2021</a:t>
            </a:r>
          </a:p>
          <a:p>
            <a:pPr lvl="1"/>
            <a:r>
              <a:rPr lang="en-US" b="1" dirty="0"/>
              <a:t>Online classes available are posted on website (including other VA beekeeping teacher consortium zoom classes)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NEW</a:t>
            </a:r>
            <a:r>
              <a:rPr lang="en-US" b="1" dirty="0"/>
              <a:t>- PWRBA 2021 Refresher Class (Taught via zoom)</a:t>
            </a:r>
          </a:p>
          <a:p>
            <a:r>
              <a:rPr lang="en-US" b="1" dirty="0"/>
              <a:t>Open to PWRBA members who have had bees at least one year </a:t>
            </a:r>
            <a:r>
              <a:rPr lang="en-US" dirty="0"/>
              <a:t>(2020 Graduates welcome)</a:t>
            </a:r>
          </a:p>
          <a:p>
            <a:r>
              <a:rPr lang="en-US" b="1" dirty="0"/>
              <a:t>Pre-Registration Required- Encourage commitment to attend Sessions 1-4</a:t>
            </a:r>
          </a:p>
          <a:p>
            <a:r>
              <a:rPr lang="en-US" b="1" dirty="0"/>
              <a:t>Class Sessions- Starting in February:</a:t>
            </a:r>
          </a:p>
          <a:p>
            <a:pPr lvl="1"/>
            <a:r>
              <a:rPr lang="en-US" dirty="0"/>
              <a:t>1. Winter into Spring Management Part 1</a:t>
            </a:r>
          </a:p>
          <a:p>
            <a:pPr lvl="1"/>
            <a:r>
              <a:rPr lang="en-US" dirty="0"/>
              <a:t>2. Winter into Spring Management Part 2 </a:t>
            </a:r>
          </a:p>
          <a:p>
            <a:pPr lvl="1"/>
            <a:r>
              <a:rPr lang="en-US" dirty="0"/>
              <a:t>3. Keeping Healthy Hives (pest &amp; disease assessment &amp; treatment)</a:t>
            </a:r>
          </a:p>
          <a:p>
            <a:pPr lvl="1"/>
            <a:r>
              <a:rPr lang="en-US" dirty="0"/>
              <a:t>4. Nucs and Splits</a:t>
            </a:r>
          </a:p>
          <a:p>
            <a:pPr lvl="1"/>
            <a:r>
              <a:rPr lang="en-US" dirty="0"/>
              <a:t>Honey Harvest (TBD- Live honey harvest demonstrations in June/July)</a:t>
            </a:r>
          </a:p>
        </p:txBody>
      </p:sp>
    </p:spTree>
    <p:extLst>
      <p:ext uri="{BB962C8B-B14F-4D97-AF65-F5344CB8AC3E}">
        <p14:creationId xmlns:p14="http://schemas.microsoft.com/office/powerpoint/2010/main" val="44587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758E-FCAA-4713-B83F-C4ECC4051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PWRBA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6A4F6-808C-48F3-9A04-0DDCE4A9C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Electronic Membership and Renewals</a:t>
            </a:r>
          </a:p>
          <a:p>
            <a:pPr lvl="1"/>
            <a:r>
              <a:rPr lang="en-US" dirty="0"/>
              <a:t>Visit </a:t>
            </a:r>
            <a:r>
              <a:rPr lang="en-US" dirty="0">
                <a:hlinkClick r:id="rId2"/>
              </a:rPr>
              <a:t>www.pwrbeekeepers.com</a:t>
            </a:r>
            <a:r>
              <a:rPr lang="en-US" dirty="0"/>
              <a:t>, click on Become a Member</a:t>
            </a:r>
          </a:p>
          <a:p>
            <a:pPr lvl="1"/>
            <a:r>
              <a:rPr lang="en-US" dirty="0"/>
              <a:t>Join as Member ($20)</a:t>
            </a:r>
          </a:p>
          <a:p>
            <a:pPr lvl="1"/>
            <a:r>
              <a:rPr lang="en-US" dirty="0"/>
              <a:t>Credit cards only</a:t>
            </a:r>
          </a:p>
          <a:p>
            <a:pPr lvl="1"/>
            <a:r>
              <a:rPr lang="en-US" dirty="0"/>
              <a:t>Create Member account (username and password) to access Members Only on Website</a:t>
            </a:r>
          </a:p>
          <a:p>
            <a:pPr lvl="1"/>
            <a:r>
              <a:rPr lang="en-US" dirty="0"/>
              <a:t>Rolling renewals (renew 12 months after dues paid, no matter when you join)</a:t>
            </a:r>
          </a:p>
          <a:p>
            <a:pPr lvl="1"/>
            <a:r>
              <a:rPr lang="en-US" dirty="0"/>
              <a:t>Bee School Students get free membership </a:t>
            </a:r>
          </a:p>
          <a:p>
            <a:r>
              <a:rPr lang="en-US" b="1" dirty="0"/>
              <a:t>Can register on paper</a:t>
            </a:r>
          </a:p>
          <a:p>
            <a:pPr lvl="1"/>
            <a:r>
              <a:rPr lang="en-US" dirty="0"/>
              <a:t>Forms on Website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sz="2800" b="1" dirty="0"/>
              <a:t>2021 Membership Dues Proposal</a:t>
            </a:r>
          </a:p>
          <a:p>
            <a:pPr lvl="1"/>
            <a:r>
              <a:rPr lang="en-US" b="1" dirty="0"/>
              <a:t>Discussion</a:t>
            </a:r>
          </a:p>
          <a:p>
            <a:pPr lvl="1"/>
            <a:r>
              <a:rPr lang="en-US" b="1" dirty="0"/>
              <a:t>VOTE (hopefully by zoom poll)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55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3F7F-E7A1-458B-97D3-10CBD576C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BD9F8-B939-465B-A0E6-40CD0497E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1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89DE7F-3C54-4633-A387-6BAED7F8B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04C95B3-3F6E-4DF1-9B4E-A11C8CFB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01/12/2021 PWRBA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7C106-4221-4D25-A75A-920F059B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0BC7817-3AD4-4866-A7DA-35D9F543052C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D00029AD-91BD-445E-8807-C073231052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47455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27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FE694-D66E-40DF-B092-E477D81B9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544" y="529325"/>
            <a:ext cx="4937760" cy="73628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PWRBA Officers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D40A0-E35B-4F8C-869D-1446712B8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865671"/>
            <a:ext cx="4937760" cy="4094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u="sng" dirty="0">
                <a:solidFill>
                  <a:schemeClr val="tx1"/>
                </a:solidFill>
              </a:rPr>
              <a:t>President </a:t>
            </a:r>
            <a:r>
              <a:rPr lang="en-US" altLang="en-US" sz="2000" dirty="0">
                <a:solidFill>
                  <a:schemeClr val="tx1"/>
                </a:solidFill>
              </a:rPr>
              <a:t>	 	Jim Gehlsen</a:t>
            </a:r>
          </a:p>
          <a:p>
            <a:pPr marL="0" indent="0">
              <a:buNone/>
            </a:pPr>
            <a:r>
              <a:rPr lang="en-US" altLang="en-US" sz="2000" u="sng" dirty="0">
                <a:solidFill>
                  <a:schemeClr val="tx1"/>
                </a:solidFill>
              </a:rPr>
              <a:t>Vice President </a:t>
            </a:r>
            <a:r>
              <a:rPr lang="en-US" altLang="en-US" sz="2000" dirty="0">
                <a:solidFill>
                  <a:schemeClr val="tx1"/>
                </a:solidFill>
              </a:rPr>
              <a:t>		Ed Steele</a:t>
            </a:r>
          </a:p>
          <a:p>
            <a:pPr marL="0" indent="0">
              <a:buNone/>
            </a:pPr>
            <a:r>
              <a:rPr lang="en-US" altLang="en-US" sz="2000" u="sng" dirty="0">
                <a:solidFill>
                  <a:schemeClr val="tx1"/>
                </a:solidFill>
              </a:rPr>
              <a:t>Treasurer </a:t>
            </a:r>
            <a:r>
              <a:rPr lang="en-US" altLang="en-US" sz="2000" dirty="0">
                <a:solidFill>
                  <a:schemeClr val="tx1"/>
                </a:solidFill>
              </a:rPr>
              <a:t>		Sal Rivera</a:t>
            </a:r>
          </a:p>
          <a:p>
            <a:pPr marL="0" indent="0">
              <a:buNone/>
            </a:pPr>
            <a:r>
              <a:rPr lang="en-US" altLang="en-US" sz="2000" u="sng" dirty="0">
                <a:solidFill>
                  <a:schemeClr val="tx1"/>
                </a:solidFill>
              </a:rPr>
              <a:t>Secretary </a:t>
            </a:r>
            <a:r>
              <a:rPr lang="en-US" altLang="en-US" sz="2000" dirty="0">
                <a:solidFill>
                  <a:schemeClr val="tx1"/>
                </a:solidFill>
              </a:rPr>
              <a:t>		Rachel Dorsey</a:t>
            </a:r>
          </a:p>
          <a:p>
            <a:pPr marL="0" indent="0">
              <a:buNone/>
            </a:pPr>
            <a:r>
              <a:rPr lang="en-US" altLang="en-US" sz="2000" u="sng" dirty="0">
                <a:solidFill>
                  <a:schemeClr val="tx1"/>
                </a:solidFill>
              </a:rPr>
              <a:t>Bee School Principal </a:t>
            </a:r>
            <a:r>
              <a:rPr lang="en-US" altLang="en-US" sz="2000" dirty="0">
                <a:solidFill>
                  <a:schemeClr val="tx1"/>
                </a:solidFill>
              </a:rPr>
              <a:t>	Chris Mayes</a:t>
            </a:r>
          </a:p>
          <a:p>
            <a:pPr marL="0" indent="0">
              <a:buNone/>
            </a:pPr>
            <a:r>
              <a:rPr lang="en-US" altLang="en-US" sz="2000" u="sng" dirty="0">
                <a:solidFill>
                  <a:schemeClr val="tx1"/>
                </a:solidFill>
              </a:rPr>
              <a:t>Past President </a:t>
            </a:r>
            <a:r>
              <a:rPr lang="en-US" altLang="en-US" sz="2000" dirty="0">
                <a:solidFill>
                  <a:schemeClr val="tx1"/>
                </a:solidFill>
              </a:rPr>
              <a:t>		Erik Brown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A8725-54CB-497F-A01A-BA4EEED33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529325"/>
            <a:ext cx="4937760" cy="73628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Committees &amp; More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D9557F-9A70-4EC7-935C-D5659B2E8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1958030"/>
            <a:ext cx="4937760" cy="4002504"/>
          </a:xfrm>
        </p:spPr>
        <p:txBody>
          <a:bodyPr>
            <a:normAutofit/>
          </a:bodyPr>
          <a:lstStyle/>
          <a:p>
            <a:r>
              <a:rPr lang="en-US" altLang="en-US" sz="2000" u="sng" dirty="0">
                <a:solidFill>
                  <a:schemeClr val="tx1"/>
                </a:solidFill>
              </a:rPr>
              <a:t>Membership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NEW</a:t>
            </a:r>
            <a:r>
              <a:rPr lang="en-US" altLang="en-US" sz="2000" dirty="0">
                <a:solidFill>
                  <a:schemeClr val="tx1"/>
                </a:solidFill>
              </a:rPr>
              <a:t> Jen Wease (Coordinator)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NEW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George Ellis (Greeter/Outreach)</a:t>
            </a:r>
          </a:p>
          <a:p>
            <a:r>
              <a:rPr lang="en-US" altLang="en-US" sz="2000" u="sng" dirty="0">
                <a:solidFill>
                  <a:schemeClr val="tx1"/>
                </a:solidFill>
              </a:rPr>
              <a:t>Swarm Call</a:t>
            </a:r>
            <a:r>
              <a:rPr lang="en-US" altLang="en-US" sz="2000" dirty="0">
                <a:solidFill>
                  <a:schemeClr val="tx1"/>
                </a:solidFill>
              </a:rPr>
              <a:t>		Jim G.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u="sng" dirty="0">
                <a:solidFill>
                  <a:schemeClr val="tx1"/>
                </a:solidFill>
              </a:rPr>
              <a:t>Website Coordinator </a:t>
            </a:r>
            <a:r>
              <a:rPr lang="en-US" altLang="en-US" sz="2000" dirty="0">
                <a:solidFill>
                  <a:schemeClr val="tx1"/>
                </a:solidFill>
              </a:rPr>
              <a:t>	Karla Eisen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  </a:t>
            </a:r>
            <a:r>
              <a:rPr lang="en-US" altLang="en-US" sz="2000" u="sng" dirty="0">
                <a:solidFill>
                  <a:schemeClr val="tx1"/>
                </a:solidFill>
              </a:rPr>
              <a:t>Public Education &amp; Outreach Coordinator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	NEED SOMEONE HERE</a:t>
            </a:r>
          </a:p>
          <a:p>
            <a:pPr marL="0" indent="0">
              <a:buNone/>
            </a:pPr>
            <a:r>
              <a:rPr lang="en-US" altLang="en-US" sz="2000" u="sng" dirty="0">
                <a:solidFill>
                  <a:schemeClr val="tx1"/>
                </a:solidFill>
              </a:rPr>
              <a:t>Additional Board Members</a:t>
            </a:r>
            <a:r>
              <a:rPr lang="en-US" altLang="en-US" sz="2000" dirty="0">
                <a:solidFill>
                  <a:schemeClr val="tx1"/>
                </a:solidFill>
              </a:rPr>
              <a:t>: Donna Shea, Gary Harris, &amp; more</a:t>
            </a:r>
          </a:p>
          <a:p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B3994D-32BB-405D-B4DE-0C2B0BEF6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 b="1" dirty="0"/>
              <a:t>Welcome New Bees!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A57BAB-8CF2-4864-893B-F7AD8B2ACB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159C7-A310-4DD1-A288-00715E7BF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3200" dirty="0"/>
              <a:t>Share your name</a:t>
            </a:r>
          </a:p>
          <a:p>
            <a:pPr marL="914400" lvl="2" indent="0">
              <a:buNone/>
            </a:pPr>
            <a:r>
              <a:rPr lang="en-US" sz="3200" dirty="0"/>
              <a:t>Do you have bees?</a:t>
            </a:r>
          </a:p>
          <a:p>
            <a:pPr marL="914400" lvl="2" indent="0">
              <a:buNone/>
            </a:pPr>
            <a:r>
              <a:rPr lang="en-US" sz="3200" dirty="0"/>
              <a:t>Where do you live and/or keep bees?</a:t>
            </a:r>
          </a:p>
          <a:p>
            <a:pPr marL="914400" lvl="2" indent="0">
              <a:buNone/>
            </a:pPr>
            <a:r>
              <a:rPr lang="en-US" sz="3200" dirty="0"/>
              <a:t>Anything else?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6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84683-31C8-42DC-9A30-CAE47E15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Recent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ADC32-403B-4F54-85E1-D0D5865AEF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April 2020: Nuc program Field Day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1C8EF-2372-49AD-8B6B-CFC6188A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906972"/>
            <a:ext cx="4937760" cy="30535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Thank You Jim G. &amp; Chris M.!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Nucs &amp; Splits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Free Queen to make a nuc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E1CC8-F845-4F78-A927-DCF7E66A84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C6224-96F2-41C0-9AB5-E72D40A4EE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0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4496-1997-46B5-B929-8CF918CB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2020 Bee School Graduates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19BB0-215C-467B-95BE-ED2F99ED8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992573"/>
            <a:ext cx="2137239" cy="3967961"/>
          </a:xfrm>
        </p:spPr>
        <p:txBody>
          <a:bodyPr>
            <a:normAutofit lnSpcReduction="10000"/>
          </a:bodyPr>
          <a:lstStyle/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Ron Morales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Jim Fredericks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Dawn Johnston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George Ellis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Danielle Quick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Gregory Benson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Shane Neitzey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Michele White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Kuan</a:t>
            </a: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Chen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Jade </a:t>
            </a:r>
            <a:r>
              <a:rPr lang="en-US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Kreissler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Kathie Buckley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Neil Peterman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32784A-0F08-432E-87C9-A36D69F2E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961564" y="1992572"/>
            <a:ext cx="2634018" cy="3967961"/>
          </a:xfrm>
        </p:spPr>
        <p:txBody>
          <a:bodyPr>
            <a:normAutofit lnSpcReduction="10000"/>
          </a:bodyPr>
          <a:lstStyle/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 Champoux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Lisa Young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Brendan &amp; Megan Rice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Paul Cocca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Toni Suits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Tony Jones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Richard Weinmann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Meysam</a:t>
            </a: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Ali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Trey Easley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Josh </a:t>
            </a:r>
            <a:r>
              <a:rPr lang="en-US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Larosse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Erin  Jones</a:t>
            </a: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Hamid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Ghassemi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175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506855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Christina Brooks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AFAD4-C6F0-40E6-8870-76809B8CACCC}"/>
              </a:ext>
            </a:extLst>
          </p:cNvPr>
          <p:cNvSpPr txBox="1"/>
          <p:nvPr/>
        </p:nvSpPr>
        <p:spPr>
          <a:xfrm>
            <a:off x="6605516" y="2326943"/>
            <a:ext cx="359618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THANK YOU</a:t>
            </a:r>
          </a:p>
          <a:p>
            <a:pPr algn="ctr"/>
            <a:r>
              <a:rPr lang="en-US" b="1" dirty="0"/>
              <a:t> BEE SCHOOL TEACHERS</a:t>
            </a:r>
          </a:p>
          <a:p>
            <a:endParaRPr lang="en-US" dirty="0"/>
          </a:p>
          <a:p>
            <a:pPr algn="ctr"/>
            <a:r>
              <a:rPr lang="en-US" sz="2000" dirty="0"/>
              <a:t>Chris Mayes</a:t>
            </a:r>
          </a:p>
          <a:p>
            <a:pPr algn="ctr"/>
            <a:r>
              <a:rPr lang="en-US" sz="2000" dirty="0"/>
              <a:t>Lynn Hewitt White</a:t>
            </a:r>
          </a:p>
          <a:p>
            <a:pPr algn="ctr"/>
            <a:r>
              <a:rPr lang="en-US" sz="2000" dirty="0"/>
              <a:t>Ann Iseler</a:t>
            </a:r>
          </a:p>
          <a:p>
            <a:pPr algn="ctr"/>
            <a:r>
              <a:rPr lang="en-US" sz="2000" dirty="0"/>
              <a:t>Karla Eisen</a:t>
            </a:r>
          </a:p>
          <a:p>
            <a:pPr algn="ctr"/>
            <a:r>
              <a:rPr lang="en-US" sz="2000" dirty="0"/>
              <a:t>Bob Wellemeyer</a:t>
            </a:r>
          </a:p>
          <a:p>
            <a:pPr algn="ctr"/>
            <a:r>
              <a:rPr lang="en-US" sz="2000" dirty="0"/>
              <a:t>Mike Blythe</a:t>
            </a:r>
          </a:p>
          <a:p>
            <a:pPr algn="ctr"/>
            <a:r>
              <a:rPr lang="en-US" sz="2000" dirty="0"/>
              <a:t>John Strecker</a:t>
            </a:r>
          </a:p>
          <a:p>
            <a:pPr algn="ctr"/>
            <a:r>
              <a:rPr lang="en-US" sz="2000" dirty="0"/>
              <a:t>Diana Graves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1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D87F-157E-4FB3-BF69-4574D7AA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UPCOMING PWRBA Events</a:t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March 9, 2021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DE098-4784-40C6-848E-7E64CFD26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pPr algn="ctr"/>
            <a:r>
              <a:rPr lang="en-US" sz="4000" b="1" dirty="0"/>
              <a:t>Swarms, Swarm Call &amp; Catching Swarms</a:t>
            </a:r>
          </a:p>
          <a:p>
            <a:pPr algn="ctr"/>
            <a:r>
              <a:rPr lang="en-US" sz="4000" b="1" dirty="0"/>
              <a:t>With Jim Gehlsen</a:t>
            </a:r>
          </a:p>
        </p:txBody>
      </p:sp>
    </p:spTree>
    <p:extLst>
      <p:ext uri="{BB962C8B-B14F-4D97-AF65-F5344CB8AC3E}">
        <p14:creationId xmlns:p14="http://schemas.microsoft.com/office/powerpoint/2010/main" val="384399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ECB7F-3BAD-47C4-AF74-03D6747F7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7230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More Upcoming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108F8-AD98-4BA4-B196-6E69C3696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803" y="1555845"/>
            <a:ext cx="10706669" cy="4578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chemeClr val="tx1"/>
                </a:solidFill>
              </a:rPr>
              <a:t>VSBA Speaker Series</a:t>
            </a:r>
          </a:p>
          <a:p>
            <a:pPr marL="0" indent="0">
              <a:buNone/>
            </a:pPr>
            <a:r>
              <a:rPr lang="en-US" sz="2800" dirty="0"/>
              <a:t>	Jan.  16</a:t>
            </a:r>
            <a:r>
              <a:rPr lang="en-US" sz="2800" baseline="30000" dirty="0"/>
              <a:t>th	</a:t>
            </a:r>
            <a:r>
              <a:rPr lang="en-US" sz="2800" dirty="0"/>
              <a:t>Dr. James Wilson</a:t>
            </a:r>
          </a:p>
          <a:p>
            <a:pPr marL="0" indent="0">
              <a:buNone/>
            </a:pPr>
            <a:r>
              <a:rPr lang="en-US" sz="2800" dirty="0"/>
              <a:t>	Feb.  3</a:t>
            </a:r>
            <a:r>
              <a:rPr lang="en-US" sz="2800" baseline="30000" dirty="0"/>
              <a:t>rd</a:t>
            </a:r>
            <a:r>
              <a:rPr lang="en-US" sz="2800" dirty="0"/>
              <a:t> 	Detroit Hives- The Place to Bee</a:t>
            </a:r>
          </a:p>
          <a:p>
            <a:pPr marL="0" indent="0">
              <a:buNone/>
            </a:pPr>
            <a:r>
              <a:rPr lang="en-US" sz="2800" dirty="0"/>
              <a:t>	Feb.  15</a:t>
            </a:r>
            <a:r>
              <a:rPr lang="en-US" sz="2800" baseline="30000" dirty="0"/>
              <a:t>th</a:t>
            </a:r>
            <a:r>
              <a:rPr lang="en-US" sz="2800" dirty="0"/>
              <a:t>	Toni </a:t>
            </a:r>
            <a:r>
              <a:rPr lang="en-US" sz="2800" dirty="0" err="1"/>
              <a:t>Burhnam</a:t>
            </a:r>
            <a:r>
              <a:rPr lang="en-US" sz="2800" dirty="0"/>
              <a:t>- Challenges of Urban Beekeeping</a:t>
            </a:r>
          </a:p>
          <a:p>
            <a:pPr marL="0" indent="0">
              <a:buNone/>
            </a:pPr>
            <a:r>
              <a:rPr lang="en-US" sz="2800" i="1" dirty="0"/>
              <a:t> VSBA p</a:t>
            </a:r>
            <a:r>
              <a:rPr lang="en-US" sz="2400" i="1" dirty="0"/>
              <a:t>rogrammed through early April- See www.</a:t>
            </a:r>
            <a:r>
              <a:rPr lang="en-US" sz="2400" dirty="0"/>
              <a:t>virginiabeekeepers.org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chemeClr val="tx1"/>
                </a:solidFill>
              </a:rPr>
              <a:t>ApiSolutions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Consortium</a:t>
            </a:r>
          </a:p>
          <a:p>
            <a:pPr marL="0" indent="0">
              <a:buNone/>
            </a:pPr>
            <a:r>
              <a:rPr lang="en-US" sz="2800" dirty="0"/>
              <a:t>	Feb. 10</a:t>
            </a:r>
            <a:r>
              <a:rPr lang="en-US" sz="2800" baseline="30000" dirty="0"/>
              <a:t>th</a:t>
            </a:r>
            <a:r>
              <a:rPr lang="en-US" sz="2800" dirty="0"/>
              <a:t>	 </a:t>
            </a:r>
            <a:r>
              <a:rPr lang="en-US" sz="2400" dirty="0">
                <a:solidFill>
                  <a:srgbClr val="FF0000"/>
                </a:solidFill>
                <a:effectLst/>
              </a:rPr>
              <a:t>Making Healing </a:t>
            </a:r>
            <a:r>
              <a:rPr lang="en-US" sz="2400" dirty="0" err="1">
                <a:solidFill>
                  <a:srgbClr val="FF0000"/>
                </a:solidFill>
                <a:effectLst/>
              </a:rPr>
              <a:t>Exliers</a:t>
            </a:r>
            <a:r>
              <a:rPr lang="en-US" sz="2400" dirty="0">
                <a:solidFill>
                  <a:srgbClr val="FF0000"/>
                </a:solidFill>
                <a:effectLst/>
              </a:rPr>
              <a:t> For You &amp; Your Honey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chemeClr val="tx1"/>
                </a:solidFill>
              </a:rPr>
              <a:t>EAS Short Course &amp; Conference </a:t>
            </a:r>
            <a:r>
              <a:rPr lang="en-US" sz="2800" dirty="0"/>
              <a:t>– TBD virtual event, but NOT LIVE in MA</a:t>
            </a:r>
          </a:p>
        </p:txBody>
      </p:sp>
    </p:spTree>
    <p:extLst>
      <p:ext uri="{BB962C8B-B14F-4D97-AF65-F5344CB8AC3E}">
        <p14:creationId xmlns:p14="http://schemas.microsoft.com/office/powerpoint/2010/main" val="18221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302756-2EE8-45BF-A57E-E4D2A6630CE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639" y="0"/>
            <a:ext cx="105447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684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605</Words>
  <Application>Microsoft Office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Gill Sans MT</vt:lpstr>
      <vt:lpstr>Wingdings</vt:lpstr>
      <vt:lpstr>Retrospect</vt:lpstr>
      <vt:lpstr>Jan. 12, 2021</vt:lpstr>
      <vt:lpstr>Agenda</vt:lpstr>
      <vt:lpstr>PowerPoint Presentation</vt:lpstr>
      <vt:lpstr>Welcome New Bees!</vt:lpstr>
      <vt:lpstr>Recent Events</vt:lpstr>
      <vt:lpstr>2020 Bee School Graduates</vt:lpstr>
      <vt:lpstr>UPCOMING PWRBA Events March 9, 2021 Meeting</vt:lpstr>
      <vt:lpstr>More Upcoming Events</vt:lpstr>
      <vt:lpstr>PowerPoint Presentation</vt:lpstr>
      <vt:lpstr>Bee School Update</vt:lpstr>
      <vt:lpstr>PWRBA Membership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Eisen</dc:creator>
  <cp:lastModifiedBy>Karla Eisen</cp:lastModifiedBy>
  <cp:revision>26</cp:revision>
  <dcterms:created xsi:type="dcterms:W3CDTF">2021-01-04T19:09:27Z</dcterms:created>
  <dcterms:modified xsi:type="dcterms:W3CDTF">2022-03-02T17:24:05Z</dcterms:modified>
</cp:coreProperties>
</file>